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actionable insights from transactional data to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651" y="649843"/>
            <a:ext cx="9116258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Actionable Business Recommendations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8651" y="1585079"/>
            <a:ext cx="1335309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these insights, we propose strategic recommendations to enhance customer engagement and optimize business performance.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8651" y="2082284"/>
            <a:ext cx="410528" cy="410527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707053" y="2116455"/>
            <a:ext cx="273725" cy="342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1583" y="2144911"/>
            <a:ext cx="233255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231583" y="2539484"/>
            <a:ext cx="1276016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targeted campaigns highlighting exclusive benefits to increase subscriber conversion and retention.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38651" y="3196352"/>
            <a:ext cx="410528" cy="410527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707053" y="3230523"/>
            <a:ext cx="273725" cy="342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231583" y="3258979"/>
            <a:ext cx="326969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Loyalty Programs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31583" y="3653552"/>
            <a:ext cx="1276016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tiered loyalty programs to reward repeat buyers, incentivizing their progression into the "Loyal" segment.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38651" y="4310420"/>
            <a:ext cx="410528" cy="410527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707053" y="4344591"/>
            <a:ext cx="273725" cy="342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231583" y="4373047"/>
            <a:ext cx="270998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 Discount Policy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231583" y="4767620"/>
            <a:ext cx="1276016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the long-term impact of discounts to ensure they drive sales without compromising profit margins. Test different promotional strategies.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38651" y="5424488"/>
            <a:ext cx="410528" cy="410527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707053" y="5458658"/>
            <a:ext cx="273725" cy="342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231583" y="5487114"/>
            <a:ext cx="233660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Positioning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231583" y="5881688"/>
            <a:ext cx="1276016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 top-rated and best-selling products prominently in marketing campaigns and on the website to capitalize on their popularity.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638651" y="6538555"/>
            <a:ext cx="410528" cy="410527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707053" y="6572726"/>
            <a:ext cx="273725" cy="342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231583" y="6601182"/>
            <a:ext cx="2304455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231583" y="6995755"/>
            <a:ext cx="12760166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marketing efforts on high-revenue age groups and regions, and consider personalized offers for express-shipping users to maximize impact.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7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658" y="3022402"/>
            <a:ext cx="7549991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Overview &amp; Objectives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3658" y="3939064"/>
            <a:ext cx="1324308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delves into customer shopping behavior using a comprehensive transactional dataset. Our primary goal is to: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3658" y="4479131"/>
            <a:ext cx="6522482" cy="1504831"/>
          </a:xfrm>
          <a:prstGeom prst="roundRect">
            <a:avLst>
              <a:gd name="adj" fmla="val 729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70798" y="4479131"/>
            <a:ext cx="91440" cy="1504831"/>
          </a:xfrm>
          <a:prstGeom prst="roundRect">
            <a:avLst>
              <a:gd name="adj" fmla="val 195079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983218" y="4700111"/>
            <a:ext cx="343840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Uncover Spending Patterns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83218" y="5128617"/>
            <a:ext cx="6011942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how customers spend their money across various product categories.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260" y="4479131"/>
            <a:ext cx="6522482" cy="1504831"/>
          </a:xfrm>
          <a:prstGeom prst="roundRect">
            <a:avLst>
              <a:gd name="adj" fmla="val 729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1400" y="4479131"/>
            <a:ext cx="91440" cy="1504831"/>
          </a:xfrm>
          <a:prstGeom prst="roundRect">
            <a:avLst>
              <a:gd name="adj" fmla="val 195079"/>
            </a:avLst>
          </a:prstGeom>
          <a:solidFill>
            <a:srgbClr val="438951"/>
          </a:solidFill>
          <a:ln/>
        </p:spPr>
      </p:sp>
      <p:sp>
        <p:nvSpPr>
          <p:cNvPr id="11" name="Text 8"/>
          <p:cNvSpPr/>
          <p:nvPr/>
        </p:nvSpPr>
        <p:spPr>
          <a:xfrm>
            <a:off x="7703820" y="4700111"/>
            <a:ext cx="359033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Identify Customer Segments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703820" y="5128617"/>
            <a:ext cx="6011942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Group customers based on shared behaviors and demographics.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3658" y="6182082"/>
            <a:ext cx="6522482" cy="1504831"/>
          </a:xfrm>
          <a:prstGeom prst="roundRect">
            <a:avLst>
              <a:gd name="adj" fmla="val 729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70798" y="6182082"/>
            <a:ext cx="91440" cy="1504831"/>
          </a:xfrm>
          <a:prstGeom prst="roundRect">
            <a:avLst>
              <a:gd name="adj" fmla="val 195079"/>
            </a:avLst>
          </a:prstGeom>
          <a:solidFill>
            <a:srgbClr val="438951"/>
          </a:solidFill>
          <a:ln/>
        </p:spPr>
      </p:sp>
      <p:sp>
        <p:nvSpPr>
          <p:cNvPr id="15" name="Text 12"/>
          <p:cNvSpPr/>
          <p:nvPr/>
        </p:nvSpPr>
        <p:spPr>
          <a:xfrm>
            <a:off x="983218" y="6403062"/>
            <a:ext cx="376928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Pinpoint Product Preferences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83218" y="6831568"/>
            <a:ext cx="6011942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which products resonate most with our customer base.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4260" y="6182082"/>
            <a:ext cx="6522482" cy="1504831"/>
          </a:xfrm>
          <a:prstGeom prst="roundRect">
            <a:avLst>
              <a:gd name="adj" fmla="val 729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91400" y="6182082"/>
            <a:ext cx="91440" cy="1504831"/>
          </a:xfrm>
          <a:prstGeom prst="roundRect">
            <a:avLst>
              <a:gd name="adj" fmla="val 195079"/>
            </a:avLst>
          </a:prstGeom>
          <a:solidFill>
            <a:srgbClr val="438951"/>
          </a:solidFill>
          <a:ln/>
        </p:spPr>
      </p:sp>
      <p:sp>
        <p:nvSpPr>
          <p:cNvPr id="19" name="Text 16"/>
          <p:cNvSpPr/>
          <p:nvPr/>
        </p:nvSpPr>
        <p:spPr>
          <a:xfrm>
            <a:off x="7703820" y="6403062"/>
            <a:ext cx="415706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Optimize Subscription Strategies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703820" y="6831568"/>
            <a:ext cx="6011942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Examine factors influencing subscription behavior to enhance engagement.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960423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Summary: A Snapshot of 3,900 Purchases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Rows: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3,900 individual purchase records.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487" y="1926550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Columns: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18 distinct features capturing customer and transaction details.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2595324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Features Include: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9487" y="2962632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Demographics:</a:t>
            </a:r>
            <a:pPr algn="l" lvl="1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Age, Gender, Location, Subscription Status.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9487" y="3631406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Purchase Details:</a:t>
            </a:r>
            <a:pPr algn="l" lvl="1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Item Purchased, Category, Purchase Amount, Season, Size, Color.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9487" y="4300180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Shopping Behavior:</a:t>
            </a:r>
            <a:pPr algn="l" lvl="1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Discount Applied, Promo Code Used, Previous Purchases, Frequency of Purchases, Review Rating, Shipping Type.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9487" y="5270421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Missing Data: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Only 37 values in the Review Rating column were missing, which were handled during cleaning.</a:t>
            </a:r>
            <a:endParaRPr lang="en-US" sz="14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418" y="584359"/>
            <a:ext cx="10023872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Exploratory Data Analysis: Python's Role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3418" y="1570553"/>
            <a:ext cx="132835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journey began with meticulous data preparation and cleaning using Python, laying the groundwork for robust analysis.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418" y="2094786"/>
            <a:ext cx="4427815" cy="7696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5823" y="3056811"/>
            <a:ext cx="4043005" cy="601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Loading &amp; Initial Exploration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5823" y="3773448"/>
            <a:ext cx="4043005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the dataset with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used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initial structural and statistical insights.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233" y="2094786"/>
            <a:ext cx="4427815" cy="7696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93638" y="3056811"/>
            <a:ext cx="278332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93638" y="3472815"/>
            <a:ext cx="404300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Imputed missing 'Review Rating' values with the median rating per product category for accuracy.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048" y="2094786"/>
            <a:ext cx="4427815" cy="7696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1453" y="3056811"/>
            <a:ext cx="299192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Column Standardization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721453" y="3472815"/>
            <a:ext cx="404300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Renamed columns to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snake case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enhance readability and maintain consistency.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8" y="5151358"/>
            <a:ext cx="4427815" cy="7696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65823" y="6113383"/>
            <a:ext cx="248578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65823" y="6529387"/>
            <a:ext cx="404300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new features like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age_group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purchase_frequency_days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deeper analysis.</a:t>
            </a:r>
            <a:endParaRPr lang="en-US" sz="15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233" y="5151358"/>
            <a:ext cx="4427815" cy="76962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93638" y="6113383"/>
            <a:ext cx="292227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Consistency Check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5293638" y="6529387"/>
            <a:ext cx="404300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Verified and removed redundant features like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promo_code_used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streamlining the dataset.</a:t>
            </a:r>
            <a:endParaRPr lang="en-US" sz="15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048" y="5151358"/>
            <a:ext cx="4427815" cy="76962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721453" y="6113383"/>
            <a:ext cx="259711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9721453" y="6529387"/>
            <a:ext cx="404300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Loaded the cleaned DataFrame into a MySQL database, preparing it for sophisticated SQL queries.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926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Insights from SQL Data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Structured analysis in PostgreSQL uncovered crucial answers to pressing business questions, providing a data-driven foundation for strategy.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Gender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6057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Males contributed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$157,890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while Females contributed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$75,191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total revenue.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900595"/>
            <a:ext cx="220801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High-Spending Discount Users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96835" y="219110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numerous customers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who used discounts yet still spent above the average, indicating effective promotions.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485906"/>
            <a:ext cx="180784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5 Products by Rating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396835" y="277641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 (3.86), Sandals (3.85), Boots (3.82), Hat (3.8), and Handbag (3.78) received the highest average review ratings.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3071217"/>
            <a:ext cx="19491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Type Comparison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96835" y="336173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 shipping showed a slightly higher average purchase amount (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$60.48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 compared to Standard (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$58.46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).</a:t>
            </a:r>
            <a:endParaRPr lang="en-US" sz="8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1329452"/>
            <a:ext cx="6780014" cy="6780014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823698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783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&amp; Loyalty Deep Dive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subscriber behavior and fostering customer loyalty are critical for sustained growth.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23324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Subscribers vs. Non-Subscribers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605796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 (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1,053 customers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 generated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$62,645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revenue with an average spend of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$59.49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Non-subscribers (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2,847 customers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 generated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$170,436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 an average spend of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$59.87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2082046"/>
            <a:ext cx="22219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Repeat Buyers &amp; Subscriptions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96835" y="2372558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Among customers with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more than 5 purchases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958 are subscribers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while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2,518 are not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This suggests an opportunity to convert repeat buyers into subscribers.</a:t>
            </a:r>
            <a:endParaRPr lang="en-US" sz="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1329452"/>
            <a:ext cx="6780014" cy="3796784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525375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462" y="804029"/>
            <a:ext cx="7849076" cy="1156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Performance &amp; Discount Effectiveness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7462" y="2237542"/>
            <a:ext cx="784907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which products benefit most from discounts and identifying top sellers within categories.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7462" y="3037522"/>
            <a:ext cx="7849076" cy="2101572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6" name="Shape 3"/>
          <p:cNvSpPr/>
          <p:nvPr/>
        </p:nvSpPr>
        <p:spPr>
          <a:xfrm>
            <a:off x="832366" y="3222427"/>
            <a:ext cx="554950" cy="554950"/>
          </a:xfrm>
          <a:prstGeom prst="roundRect">
            <a:avLst>
              <a:gd name="adj" fmla="val 16475512"/>
            </a:avLst>
          </a:prstGeom>
          <a:solidFill>
            <a:srgbClr val="43895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004" y="3375065"/>
            <a:ext cx="249674" cy="2496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2366" y="3962281"/>
            <a:ext cx="357128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Discount-Dependent Products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832366" y="4362212"/>
            <a:ext cx="747926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Hat (50%), Sneakers (49.66%), and Coat (49.07%) showed the highest percentage of discounted purchases, indicating their sensitivity to price promotions.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47462" y="5323999"/>
            <a:ext cx="7849076" cy="2101572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11" name="Shape 7"/>
          <p:cNvSpPr/>
          <p:nvPr/>
        </p:nvSpPr>
        <p:spPr>
          <a:xfrm>
            <a:off x="832366" y="5508903"/>
            <a:ext cx="554950" cy="554950"/>
          </a:xfrm>
          <a:prstGeom prst="roundRect">
            <a:avLst>
              <a:gd name="adj" fmla="val 16475512"/>
            </a:avLst>
          </a:prstGeom>
          <a:solidFill>
            <a:srgbClr val="43895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004" y="5661541"/>
            <a:ext cx="249674" cy="2496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2366" y="6248757"/>
            <a:ext cx="314205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Products per Category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832366" y="6648688"/>
            <a:ext cx="747926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Within their respective categories: Belt (Accessories, 161 orders), Shirt (Clothing, 169 orders), and Sneakers (Footwear, 145 orders) were the most purchased.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57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3151108"/>
            <a:ext cx="11066264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 &amp; Geographic Focus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7586" y="4059674"/>
            <a:ext cx="132552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Segmenting customers by purchase history and identifying high-revenue locations informs targeted marketing efforts.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7586" y="4791432"/>
            <a:ext cx="3018353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7586" y="5294828"/>
            <a:ext cx="638794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were categorized into: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7586" y="5785961"/>
            <a:ext cx="638794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3,279 customers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7586" y="6168985"/>
            <a:ext cx="638794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Returning: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538 customers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7586" y="6552009"/>
            <a:ext cx="638794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83 customers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7586" y="7043142"/>
            <a:ext cx="638794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breakdown helps tailor engagement strategies for each group.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62493" y="4791432"/>
            <a:ext cx="3065383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10 Cities by Revenue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562493" y="5294828"/>
            <a:ext cx="6387941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Montana, Illinois, California, Idaho, Nevada, Alabama, New York, North Dakota, West Virginia, and Nebraska were the highest revenue-generating cities, led by Montana with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$5,784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600789"/>
            <a:ext cx="7618571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Power BI Dashboard: Visualizing Insights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9114" y="2289691"/>
            <a:ext cx="761857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interactive Power BI dashboard brings all key insights to life, providing a dynamic tool for business stakeholders.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9114" y="3232309"/>
            <a:ext cx="7618571" cy="3105150"/>
          </a:xfrm>
          <a:prstGeom prst="roundRect">
            <a:avLst>
              <a:gd name="adj" fmla="val 6317"/>
            </a:avLst>
          </a:prstGeom>
          <a:solidFill>
            <a:srgbClr val="E8F3E8"/>
          </a:solidFill>
          <a:ln/>
        </p:spPr>
      </p:sp>
      <p:sp>
        <p:nvSpPr>
          <p:cNvPr id="6" name="Shape 3"/>
          <p:cNvSpPr/>
          <p:nvPr/>
        </p:nvSpPr>
        <p:spPr>
          <a:xfrm>
            <a:off x="6249114" y="3232309"/>
            <a:ext cx="7618571" cy="776288"/>
          </a:xfrm>
          <a:prstGeom prst="roundRect">
            <a:avLst>
              <a:gd name="adj" fmla="val 25268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6466999" y="3450193"/>
            <a:ext cx="293274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$233K Total Revenue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249114" y="4008596"/>
            <a:ext cx="7618571" cy="776288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6249114" y="4008596"/>
            <a:ext cx="7618571" cy="30480"/>
          </a:xfrm>
          <a:prstGeom prst="roundRect">
            <a:avLst>
              <a:gd name="adj" fmla="val 643548"/>
            </a:avLst>
          </a:prstGeom>
          <a:solidFill>
            <a:srgbClr val="CED9CE"/>
          </a:solidFill>
          <a:ln/>
        </p:spPr>
      </p:sp>
      <p:sp>
        <p:nvSpPr>
          <p:cNvPr id="10" name="Text 7"/>
          <p:cNvSpPr/>
          <p:nvPr/>
        </p:nvSpPr>
        <p:spPr>
          <a:xfrm>
            <a:off x="6466999" y="422648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3.9K Customers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6249114" y="4784884"/>
            <a:ext cx="7618571" cy="776288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2" name="Shape 9"/>
          <p:cNvSpPr/>
          <p:nvPr/>
        </p:nvSpPr>
        <p:spPr>
          <a:xfrm>
            <a:off x="6249114" y="4784884"/>
            <a:ext cx="7618571" cy="30480"/>
          </a:xfrm>
          <a:prstGeom prst="roundRect">
            <a:avLst>
              <a:gd name="adj" fmla="val 643548"/>
            </a:avLst>
          </a:prstGeom>
          <a:solidFill>
            <a:srgbClr val="CED9CE"/>
          </a:solidFill>
          <a:ln/>
        </p:spPr>
      </p:sp>
      <p:sp>
        <p:nvSpPr>
          <p:cNvPr id="13" name="Text 10"/>
          <p:cNvSpPr/>
          <p:nvPr/>
        </p:nvSpPr>
        <p:spPr>
          <a:xfrm>
            <a:off x="6466999" y="5002768"/>
            <a:ext cx="380833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3.75 Average Review Rating</a:t>
            </a:r>
            <a:endParaRPr lang="en-US" sz="2100" dirty="0"/>
          </a:p>
        </p:txBody>
      </p:sp>
      <p:sp>
        <p:nvSpPr>
          <p:cNvPr id="14" name="Shape 11"/>
          <p:cNvSpPr/>
          <p:nvPr/>
        </p:nvSpPr>
        <p:spPr>
          <a:xfrm>
            <a:off x="6249114" y="5561171"/>
            <a:ext cx="7618571" cy="776288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5" name="Shape 12"/>
          <p:cNvSpPr/>
          <p:nvPr/>
        </p:nvSpPr>
        <p:spPr>
          <a:xfrm>
            <a:off x="6249114" y="5561171"/>
            <a:ext cx="7618571" cy="30480"/>
          </a:xfrm>
          <a:prstGeom prst="roundRect">
            <a:avLst>
              <a:gd name="adj" fmla="val 643548"/>
            </a:avLst>
          </a:prstGeom>
          <a:solidFill>
            <a:srgbClr val="CED9CE"/>
          </a:solidFill>
          <a:ln/>
        </p:spPr>
      </p:sp>
      <p:sp>
        <p:nvSpPr>
          <p:cNvPr id="16" name="Text 13"/>
          <p:cNvSpPr/>
          <p:nvPr/>
        </p:nvSpPr>
        <p:spPr>
          <a:xfrm>
            <a:off x="6466999" y="5779056"/>
            <a:ext cx="308800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$60 Average Purchase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6249114" y="6582608"/>
            <a:ext cx="7618571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dashboard highlights revenue by category (Clothing leading with $104K), top-selling items, and revenue contributions from various age groups and locations, offering a holistic view of customer behavior.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2025-12-08T07:33:08Z</dcterms:created>
  <dcterms:modified xsi:type="dcterms:W3CDTF">2025-12-08T07:33:08Z</dcterms:modified>
</cp:coreProperties>
</file>